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0" r:id="rId1"/>
  </p:sldMasterIdLst>
  <p:notesMasterIdLst>
    <p:notesMasterId r:id="rId3"/>
  </p:notesMasterIdLst>
  <p:sldIdLst>
    <p:sldId id="256" r:id="rId2"/>
  </p:sldIdLst>
  <p:sldSz cx="7561263" cy="10693400"/>
  <p:notesSz cx="7034213" cy="10164763"/>
  <p:defaultText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70">
          <p15:clr>
            <a:srgbClr val="A4A3A4"/>
          </p15:clr>
        </p15:guide>
        <p15:guide id="2" pos="2382">
          <p15:clr>
            <a:srgbClr val="A4A3A4"/>
          </p15:clr>
        </p15:guide>
      </p15:sldGuideLst>
    </p:ext>
    <p:ext uri="{2D200454-40CA-4A62-9FC3-DE9A4176ACB9}">
      <p15:notesGuideLst xmlns:p15="http://schemas.microsoft.com/office/powerpoint/2012/main">
        <p15:guide id="1" orient="horz" pos="3289" userDrawn="1">
          <p15:clr>
            <a:srgbClr val="A4A3A4"/>
          </p15:clr>
        </p15:guide>
        <p15:guide id="2" pos="2305" userDrawn="1">
          <p15:clr>
            <a:srgbClr val="A4A3A4"/>
          </p15:clr>
        </p15:guide>
        <p15:guide id="3" orient="horz" pos="3213" userDrawn="1">
          <p15:clr>
            <a:srgbClr val="A4A3A4"/>
          </p15:clr>
        </p15:guide>
        <p15:guide id="4" pos="2228" userDrawn="1">
          <p15:clr>
            <a:srgbClr val="A4A3A4"/>
          </p15:clr>
        </p15:guide>
        <p15:guide id="5" orient="horz" pos="3368" userDrawn="1">
          <p15:clr>
            <a:srgbClr val="A4A3A4"/>
          </p15:clr>
        </p15:guide>
        <p15:guide id="6" pos="2386" userDrawn="1">
          <p15:clr>
            <a:srgbClr val="A4A3A4"/>
          </p15:clr>
        </p15:guide>
        <p15:guide id="7" orient="horz" pos="3137" userDrawn="1">
          <p15:clr>
            <a:srgbClr val="A4A3A4"/>
          </p15:clr>
        </p15:guide>
        <p15:guide id="8" pos="2153" userDrawn="1">
          <p15:clr>
            <a:srgbClr val="A4A3A4"/>
          </p15:clr>
        </p15:guide>
        <p15:guide id="9" orient="horz" pos="3284" userDrawn="1">
          <p15:clr>
            <a:srgbClr val="A4A3A4"/>
          </p15:clr>
        </p15:guide>
        <p15:guide id="10" orient="horz" pos="3208" userDrawn="1">
          <p15:clr>
            <a:srgbClr val="A4A3A4"/>
          </p15:clr>
        </p15:guide>
        <p15:guide id="11" orient="horz" pos="3363" userDrawn="1">
          <p15:clr>
            <a:srgbClr val="A4A3A4"/>
          </p15:clr>
        </p15:guide>
        <p15:guide id="12" orient="horz" pos="3132" userDrawn="1">
          <p15:clr>
            <a:srgbClr val="A4A3A4"/>
          </p15:clr>
        </p15:guide>
        <p15:guide id="13" pos="2299" userDrawn="1">
          <p15:clr>
            <a:srgbClr val="A4A3A4"/>
          </p15:clr>
        </p15:guide>
        <p15:guide id="14" pos="2222" userDrawn="1">
          <p15:clr>
            <a:srgbClr val="A4A3A4"/>
          </p15:clr>
        </p15:guide>
        <p15:guide id="15" pos="2380" userDrawn="1">
          <p15:clr>
            <a:srgbClr val="A4A3A4"/>
          </p15:clr>
        </p15:guide>
        <p15:guide id="16" pos="2147" userDrawn="1">
          <p15:clr>
            <a:srgbClr val="A4A3A4"/>
          </p15:clr>
        </p15:guide>
        <p15:guide id="17" orient="horz" pos="3279">
          <p15:clr>
            <a:srgbClr val="A4A3A4"/>
          </p15:clr>
        </p15:guide>
        <p15:guide id="18" orient="horz" pos="3203">
          <p15:clr>
            <a:srgbClr val="A4A3A4"/>
          </p15:clr>
        </p15:guide>
        <p15:guide id="19" orient="horz" pos="3358">
          <p15:clr>
            <a:srgbClr val="A4A3A4"/>
          </p15:clr>
        </p15:guide>
        <p15:guide id="20" orient="horz" pos="3127">
          <p15:clr>
            <a:srgbClr val="A4A3A4"/>
          </p15:clr>
        </p15:guide>
        <p15:guide id="21" pos="2298">
          <p15:clr>
            <a:srgbClr val="A4A3A4"/>
          </p15:clr>
        </p15:guide>
        <p15:guide id="22" pos="2293">
          <p15:clr>
            <a:srgbClr val="A4A3A4"/>
          </p15:clr>
        </p15:guide>
        <p15:guide id="23" pos="2216">
          <p15:clr>
            <a:srgbClr val="A4A3A4"/>
          </p15:clr>
        </p15:guide>
        <p15:guide id="24" pos="2374">
          <p15:clr>
            <a:srgbClr val="A4A3A4"/>
          </p15:clr>
        </p15:guide>
        <p15:guide id="25"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染川　憲一" initials="染川　憲一" lastIdx="1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CC8CC"/>
    <a:srgbClr val="FEFEAC"/>
    <a:srgbClr val="C1FB8D"/>
    <a:srgbClr val="A8F76D"/>
    <a:srgbClr val="A5E739"/>
    <a:srgbClr val="66CCFF"/>
    <a:srgbClr val="E26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0" d="100"/>
          <a:sy n="70" d="100"/>
        </p:scale>
        <p:origin x="1926" y="84"/>
      </p:cViewPr>
      <p:guideLst>
        <p:guide orient="horz" pos="3370"/>
        <p:guide pos="2382"/>
      </p:guideLst>
    </p:cSldViewPr>
  </p:slideViewPr>
  <p:notesTextViewPr>
    <p:cViewPr>
      <p:scale>
        <a:sx n="1" d="1"/>
        <a:sy n="1" d="1"/>
      </p:scale>
      <p:origin x="0" y="0"/>
    </p:cViewPr>
  </p:notesTextViewPr>
  <p:notesViewPr>
    <p:cSldViewPr>
      <p:cViewPr varScale="1">
        <p:scale>
          <a:sx n="55" d="100"/>
          <a:sy n="55" d="100"/>
        </p:scale>
        <p:origin x="-2904" y="-96"/>
      </p:cViewPr>
      <p:guideLst>
        <p:guide orient="horz" pos="3289"/>
        <p:guide pos="2305"/>
        <p:guide orient="horz" pos="3213"/>
        <p:guide pos="2228"/>
        <p:guide orient="horz" pos="3368"/>
        <p:guide pos="2386"/>
        <p:guide orient="horz" pos="3137"/>
        <p:guide pos="2153"/>
        <p:guide orient="horz" pos="3284"/>
        <p:guide orient="horz" pos="3208"/>
        <p:guide orient="horz" pos="3363"/>
        <p:guide orient="horz" pos="3132"/>
        <p:guide pos="2299"/>
        <p:guide pos="2222"/>
        <p:guide pos="2380"/>
        <p:guide pos="2147"/>
        <p:guide orient="horz" pos="3279"/>
        <p:guide orient="horz" pos="3203"/>
        <p:guide orient="horz" pos="3358"/>
        <p:guide orient="horz" pos="3127"/>
        <p:guide pos="2298"/>
        <p:guide pos="2293"/>
        <p:guide pos="2216"/>
        <p:guide pos="2374"/>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3048158" cy="508238"/>
          </a:xfrm>
          <a:prstGeom prst="rect">
            <a:avLst/>
          </a:prstGeom>
        </p:spPr>
        <p:txBody>
          <a:bodyPr vert="horz" lIns="98133" tIns="49070" rIns="98133" bIns="49070" rtlCol="0"/>
          <a:lstStyle>
            <a:lvl1pPr algn="l">
              <a:defRPr sz="1300"/>
            </a:lvl1pPr>
          </a:lstStyle>
          <a:p>
            <a:endParaRPr kumimoji="1" lang="ja-JP" altLang="en-US"/>
          </a:p>
        </p:txBody>
      </p:sp>
      <p:sp>
        <p:nvSpPr>
          <p:cNvPr id="3" name="日付プレースホルダー 2"/>
          <p:cNvSpPr>
            <a:spLocks noGrp="1"/>
          </p:cNvSpPr>
          <p:nvPr>
            <p:ph type="dt" idx="1"/>
          </p:nvPr>
        </p:nvSpPr>
        <p:spPr>
          <a:xfrm>
            <a:off x="3984438" y="0"/>
            <a:ext cx="3048158" cy="508238"/>
          </a:xfrm>
          <a:prstGeom prst="rect">
            <a:avLst/>
          </a:prstGeom>
        </p:spPr>
        <p:txBody>
          <a:bodyPr vert="horz" lIns="98133" tIns="49070" rIns="98133" bIns="49070" rtlCol="0"/>
          <a:lstStyle>
            <a:lvl1pPr algn="r">
              <a:defRPr sz="1300"/>
            </a:lvl1pPr>
          </a:lstStyle>
          <a:p>
            <a:fld id="{E8092FAF-8740-43CE-9BAC-EF9E9DC5925F}" type="datetimeFigureOut">
              <a:rPr kumimoji="1" lang="ja-JP" altLang="en-US" smtClean="0"/>
              <a:t>2019/7/23</a:t>
            </a:fld>
            <a:endParaRPr kumimoji="1" lang="ja-JP" altLang="en-US"/>
          </a:p>
        </p:txBody>
      </p:sp>
      <p:sp>
        <p:nvSpPr>
          <p:cNvPr id="4" name="スライド イメージ プレースホルダー 3"/>
          <p:cNvSpPr>
            <a:spLocks noGrp="1" noRot="1" noChangeAspect="1"/>
          </p:cNvSpPr>
          <p:nvPr>
            <p:ph type="sldImg" idx="2"/>
          </p:nvPr>
        </p:nvSpPr>
        <p:spPr>
          <a:xfrm>
            <a:off x="2168525" y="762000"/>
            <a:ext cx="2697163" cy="3814763"/>
          </a:xfrm>
          <a:prstGeom prst="rect">
            <a:avLst/>
          </a:prstGeom>
          <a:noFill/>
          <a:ln w="12700">
            <a:solidFill>
              <a:prstClr val="black"/>
            </a:solidFill>
          </a:ln>
        </p:spPr>
        <p:txBody>
          <a:bodyPr vert="horz" lIns="98133" tIns="49070" rIns="98133" bIns="49070" rtlCol="0" anchor="ctr"/>
          <a:lstStyle/>
          <a:p>
            <a:endParaRPr lang="ja-JP" altLang="en-US"/>
          </a:p>
        </p:txBody>
      </p:sp>
      <p:sp>
        <p:nvSpPr>
          <p:cNvPr id="5" name="ノート プレースホルダー 4"/>
          <p:cNvSpPr>
            <a:spLocks noGrp="1"/>
          </p:cNvSpPr>
          <p:nvPr>
            <p:ph type="body" sz="quarter" idx="3"/>
          </p:nvPr>
        </p:nvSpPr>
        <p:spPr>
          <a:xfrm>
            <a:off x="703422" y="4828275"/>
            <a:ext cx="5627370" cy="4574143"/>
          </a:xfrm>
          <a:prstGeom prst="rect">
            <a:avLst/>
          </a:prstGeom>
        </p:spPr>
        <p:txBody>
          <a:bodyPr vert="horz" lIns="98133" tIns="49070" rIns="98133" bIns="4907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654762"/>
            <a:ext cx="3048158" cy="508238"/>
          </a:xfrm>
          <a:prstGeom prst="rect">
            <a:avLst/>
          </a:prstGeom>
        </p:spPr>
        <p:txBody>
          <a:bodyPr vert="horz" lIns="98133" tIns="49070" rIns="98133" bIns="49070"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984438" y="9654762"/>
            <a:ext cx="3048158" cy="508238"/>
          </a:xfrm>
          <a:prstGeom prst="rect">
            <a:avLst/>
          </a:prstGeom>
        </p:spPr>
        <p:txBody>
          <a:bodyPr vert="horz" lIns="98133" tIns="49070" rIns="98133" bIns="49070" rtlCol="0" anchor="b"/>
          <a:lstStyle>
            <a:lvl1pPr algn="r">
              <a:defRPr sz="1300"/>
            </a:lvl1pPr>
          </a:lstStyle>
          <a:p>
            <a:fld id="{8A359BE8-198E-4215-9590-7560D0C0AAD6}" type="slidenum">
              <a:rPr kumimoji="1" lang="ja-JP" altLang="en-US" smtClean="0"/>
              <a:t>‹#›</a:t>
            </a:fld>
            <a:endParaRPr kumimoji="1" lang="ja-JP" altLang="en-US"/>
          </a:p>
        </p:txBody>
      </p:sp>
    </p:spTree>
    <p:extLst>
      <p:ext uri="{BB962C8B-B14F-4D97-AF65-F5344CB8AC3E}">
        <p14:creationId xmlns:p14="http://schemas.microsoft.com/office/powerpoint/2010/main" val="2166767876"/>
      </p:ext>
    </p:extLst>
  </p:cSld>
  <p:clrMap bg1="lt1" tx1="dk1" bg2="lt2" tx2="dk2" accent1="accent1" accent2="accent2" accent3="accent3" accent4="accent4" accent5="accent5" accent6="accent6" hlink="hlink" folHlink="folHlink"/>
  <p:notesStyle>
    <a:lvl1pPr marL="0" algn="l" defTabSz="1043056" rtl="0" eaLnBrk="1" latinLnBrk="0" hangingPunct="1">
      <a:defRPr kumimoji="1" sz="1400" kern="1200">
        <a:solidFill>
          <a:schemeClr val="tx1"/>
        </a:solidFill>
        <a:latin typeface="+mn-lt"/>
        <a:ea typeface="+mn-ea"/>
        <a:cs typeface="+mn-cs"/>
      </a:defRPr>
    </a:lvl1pPr>
    <a:lvl2pPr marL="521528" algn="l" defTabSz="1043056" rtl="0" eaLnBrk="1" latinLnBrk="0" hangingPunct="1">
      <a:defRPr kumimoji="1" sz="1400" kern="1200">
        <a:solidFill>
          <a:schemeClr val="tx1"/>
        </a:solidFill>
        <a:latin typeface="+mn-lt"/>
        <a:ea typeface="+mn-ea"/>
        <a:cs typeface="+mn-cs"/>
      </a:defRPr>
    </a:lvl2pPr>
    <a:lvl3pPr marL="1043056" algn="l" defTabSz="1043056" rtl="0" eaLnBrk="1" latinLnBrk="0" hangingPunct="1">
      <a:defRPr kumimoji="1" sz="1400" kern="1200">
        <a:solidFill>
          <a:schemeClr val="tx1"/>
        </a:solidFill>
        <a:latin typeface="+mn-lt"/>
        <a:ea typeface="+mn-ea"/>
        <a:cs typeface="+mn-cs"/>
      </a:defRPr>
    </a:lvl3pPr>
    <a:lvl4pPr marL="1564584" algn="l" defTabSz="1043056" rtl="0" eaLnBrk="1" latinLnBrk="0" hangingPunct="1">
      <a:defRPr kumimoji="1" sz="1400" kern="1200">
        <a:solidFill>
          <a:schemeClr val="tx1"/>
        </a:solidFill>
        <a:latin typeface="+mn-lt"/>
        <a:ea typeface="+mn-ea"/>
        <a:cs typeface="+mn-cs"/>
      </a:defRPr>
    </a:lvl4pPr>
    <a:lvl5pPr marL="2086112" algn="l" defTabSz="1043056" rtl="0" eaLnBrk="1" latinLnBrk="0" hangingPunct="1">
      <a:defRPr kumimoji="1" sz="1400" kern="1200">
        <a:solidFill>
          <a:schemeClr val="tx1"/>
        </a:solidFill>
        <a:latin typeface="+mn-lt"/>
        <a:ea typeface="+mn-ea"/>
        <a:cs typeface="+mn-cs"/>
      </a:defRPr>
    </a:lvl5pPr>
    <a:lvl6pPr marL="2607640" algn="l" defTabSz="1043056" rtl="0" eaLnBrk="1" latinLnBrk="0" hangingPunct="1">
      <a:defRPr kumimoji="1" sz="1400" kern="1200">
        <a:solidFill>
          <a:schemeClr val="tx1"/>
        </a:solidFill>
        <a:latin typeface="+mn-lt"/>
        <a:ea typeface="+mn-ea"/>
        <a:cs typeface="+mn-cs"/>
      </a:defRPr>
    </a:lvl6pPr>
    <a:lvl7pPr marL="3129168" algn="l" defTabSz="1043056" rtl="0" eaLnBrk="1" latinLnBrk="0" hangingPunct="1">
      <a:defRPr kumimoji="1" sz="1400" kern="1200">
        <a:solidFill>
          <a:schemeClr val="tx1"/>
        </a:solidFill>
        <a:latin typeface="+mn-lt"/>
        <a:ea typeface="+mn-ea"/>
        <a:cs typeface="+mn-cs"/>
      </a:defRPr>
    </a:lvl7pPr>
    <a:lvl8pPr marL="3650696" algn="l" defTabSz="1043056" rtl="0" eaLnBrk="1" latinLnBrk="0" hangingPunct="1">
      <a:defRPr kumimoji="1" sz="1400" kern="1200">
        <a:solidFill>
          <a:schemeClr val="tx1"/>
        </a:solidFill>
        <a:latin typeface="+mn-lt"/>
        <a:ea typeface="+mn-ea"/>
        <a:cs typeface="+mn-cs"/>
      </a:defRPr>
    </a:lvl8pPr>
    <a:lvl9pPr marL="4172224" algn="l" defTabSz="1043056" rtl="0" eaLnBrk="1" latinLnBrk="0" hangingPunct="1">
      <a:defRPr kumimoji="1"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68525" y="762000"/>
            <a:ext cx="2697163" cy="38147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A359BE8-198E-4215-9590-7560D0C0AAD6}" type="slidenum">
              <a:rPr kumimoji="1" lang="ja-JP" altLang="en-US" smtClean="0"/>
              <a:t>1</a:t>
            </a:fld>
            <a:endParaRPr kumimoji="1" lang="ja-JP" altLang="en-US"/>
          </a:p>
        </p:txBody>
      </p:sp>
    </p:spTree>
    <p:extLst>
      <p:ext uri="{BB962C8B-B14F-4D97-AF65-F5344CB8AC3E}">
        <p14:creationId xmlns:p14="http://schemas.microsoft.com/office/powerpoint/2010/main" val="33275810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378063" y="356447"/>
            <a:ext cx="6427074" cy="7128932"/>
          </a:xfrm>
        </p:spPr>
        <p:txBody>
          <a:bodyPr anchor="ctr">
            <a:noAutofit/>
          </a:bodyPr>
          <a:lstStyle>
            <a:lvl1pPr>
              <a:lnSpc>
                <a:spcPct val="100000"/>
              </a:lnSpc>
              <a:defRPr sz="8800" spc="-80" baseline="0">
                <a:solidFill>
                  <a:schemeClr val="tx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378063" y="7485380"/>
            <a:ext cx="5670947" cy="1425787"/>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0C319FB-E6E1-47E9-951D-7518B25012E8}" type="datetimeFigureOut">
              <a:rPr kumimoji="1" lang="ja-JP" altLang="en-US" smtClean="0"/>
              <a:t>2019/7/23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9" name="Rectangle 8"/>
          <p:cNvSpPr/>
          <p:nvPr/>
        </p:nvSpPr>
        <p:spPr>
          <a:xfrm>
            <a:off x="7443117" y="7556669"/>
            <a:ext cx="118146" cy="313673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7443117" y="0"/>
            <a:ext cx="118146" cy="755666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81AC710D-1938-4B65-A601-901F8E6C2B57}"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40C319FB-E6E1-47E9-951D-7518B25012E8}" type="datetimeFigureOut">
              <a:rPr kumimoji="1" lang="ja-JP" altLang="en-US" smtClean="0"/>
              <a:t>2019/7/23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1AC710D-1938-4B65-A601-901F8E6C2B57}"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81916" y="428232"/>
            <a:ext cx="1701284" cy="9124045"/>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378063" y="428232"/>
            <a:ext cx="4977831" cy="912404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40C319FB-E6E1-47E9-951D-7518B25012E8}" type="datetimeFigureOut">
              <a:rPr kumimoji="1" lang="ja-JP" altLang="en-US" smtClean="0"/>
              <a:t>2019/7/23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1AC710D-1938-4B65-A601-901F8E6C2B57}"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0C319FB-E6E1-47E9-951D-7518B25012E8}" type="datetimeFigureOut">
              <a:rPr kumimoji="1" lang="ja-JP" altLang="en-US" smtClean="0"/>
              <a:t>2019/7/23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1AC710D-1938-4B65-A601-901F8E6C2B57}"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378063" y="2257496"/>
            <a:ext cx="6427074" cy="6737832"/>
          </a:xfrm>
        </p:spPr>
        <p:txBody>
          <a:bodyPr anchor="ctr">
            <a:noAutofit/>
          </a:bodyPr>
          <a:lstStyle>
            <a:lvl1pPr algn="l">
              <a:lnSpc>
                <a:spcPct val="100000"/>
              </a:lnSpc>
              <a:defRPr sz="8800" b="0" cap="all" spc="-80" baseline="0">
                <a:solidFill>
                  <a:schemeClr val="tx1"/>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378063" y="356448"/>
            <a:ext cx="6427074" cy="1663418"/>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7" name="Date Placeholder 6"/>
          <p:cNvSpPr>
            <a:spLocks noGrp="1"/>
          </p:cNvSpPr>
          <p:nvPr>
            <p:ph type="dt" sz="half" idx="10"/>
          </p:nvPr>
        </p:nvSpPr>
        <p:spPr/>
        <p:txBody>
          <a:bodyPr/>
          <a:lstStyle/>
          <a:p>
            <a:fld id="{40C319FB-E6E1-47E9-951D-7518B25012E8}" type="datetimeFigureOut">
              <a:rPr kumimoji="1" lang="ja-JP" altLang="en-US" smtClean="0"/>
              <a:t>2019/7/23</a:t>
            </a:fld>
            <a:endParaRPr kumimoji="1" lang="ja-JP" altLang="en-US"/>
          </a:p>
        </p:txBody>
      </p:sp>
      <p:sp>
        <p:nvSpPr>
          <p:cNvPr id="8" name="Slide Number Placeholder 7"/>
          <p:cNvSpPr>
            <a:spLocks noGrp="1"/>
          </p:cNvSpPr>
          <p:nvPr>
            <p:ph type="sldNum" sz="quarter" idx="11"/>
          </p:nvPr>
        </p:nvSpPr>
        <p:spPr/>
        <p:txBody>
          <a:bodyPr/>
          <a:lstStyle/>
          <a:p>
            <a:fld id="{81AC710D-1938-4B65-A601-901F8E6C2B57}" type="slidenum">
              <a:rPr kumimoji="1" lang="ja-JP" altLang="en-US" smtClean="0"/>
              <a:t>‹#›</a:t>
            </a:fld>
            <a:endParaRPr kumimoji="1" lang="ja-JP" altLang="en-US"/>
          </a:p>
        </p:txBody>
      </p:sp>
      <p:sp>
        <p:nvSpPr>
          <p:cNvPr id="9" name="Footer Placeholder 8"/>
          <p:cNvSpPr>
            <a:spLocks noGrp="1"/>
          </p:cNvSpPr>
          <p:nvPr>
            <p:ph type="ftr" sz="quarter" idx="12"/>
          </p:nvPr>
        </p:nvSpPr>
        <p:spPr/>
        <p:txBody>
          <a:bodyPr/>
          <a:lstStyle/>
          <a:p>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1348425" y="2455522"/>
            <a:ext cx="2722055" cy="7057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209103" y="2455522"/>
            <a:ext cx="2722055" cy="7057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0C319FB-E6E1-47E9-951D-7518B25012E8}" type="datetimeFigureOut">
              <a:rPr kumimoji="1" lang="ja-JP" altLang="en-US" smtClean="0"/>
              <a:t>2019/7/23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1AC710D-1938-4B65-A601-901F8E6C2B57}"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a:p>
        </p:txBody>
      </p:sp>
      <p:sp>
        <p:nvSpPr>
          <p:cNvPr id="3" name="Text Placeholder 2"/>
          <p:cNvSpPr>
            <a:spLocks noGrp="1"/>
          </p:cNvSpPr>
          <p:nvPr>
            <p:ph type="body" idx="1"/>
          </p:nvPr>
        </p:nvSpPr>
        <p:spPr>
          <a:xfrm>
            <a:off x="1345905" y="2452353"/>
            <a:ext cx="2722055" cy="997555"/>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345905" y="3522937"/>
            <a:ext cx="2722055" cy="598830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211623" y="2452353"/>
            <a:ext cx="2722055" cy="997555"/>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ja-JP" altLang="en-US"/>
              <a:t>マスター テキストの書式設定</a:t>
            </a:r>
          </a:p>
        </p:txBody>
      </p:sp>
      <p:sp>
        <p:nvSpPr>
          <p:cNvPr id="6" name="Content Placeholder 5"/>
          <p:cNvSpPr>
            <a:spLocks noGrp="1"/>
          </p:cNvSpPr>
          <p:nvPr>
            <p:ph sz="quarter" idx="4"/>
          </p:nvPr>
        </p:nvSpPr>
        <p:spPr>
          <a:xfrm>
            <a:off x="4211623" y="3522937"/>
            <a:ext cx="2722055" cy="598830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0C319FB-E6E1-47E9-951D-7518B25012E8}" type="datetimeFigureOut">
              <a:rPr kumimoji="1" lang="ja-JP" altLang="en-US" smtClean="0"/>
              <a:t>2019/7/23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1AC710D-1938-4B65-A601-901F8E6C2B57}"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40C319FB-E6E1-47E9-951D-7518B25012E8}" type="datetimeFigureOut">
              <a:rPr kumimoji="1" lang="ja-JP" altLang="en-US" smtClean="0"/>
              <a:t>2019/7/23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1AC710D-1938-4B65-A601-901F8E6C2B57}"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C319FB-E6E1-47E9-951D-7518B25012E8}" type="datetimeFigureOut">
              <a:rPr kumimoji="1" lang="ja-JP" altLang="en-US" smtClean="0"/>
              <a:t>2019/7/23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1AC710D-1938-4B65-A601-901F8E6C2B57}"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2956244" y="2495127"/>
            <a:ext cx="4226956" cy="698635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378064" y="2495127"/>
            <a:ext cx="2487603" cy="6986355"/>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0C319FB-E6E1-47E9-951D-7518B25012E8}" type="datetimeFigureOut">
              <a:rPr kumimoji="1" lang="ja-JP" altLang="en-US" smtClean="0"/>
              <a:t>2019/7/23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1AC710D-1938-4B65-A601-901F8E6C2B57}" type="slidenum">
              <a:rPr kumimoji="1" lang="ja-JP" altLang="en-US" smtClean="0"/>
              <a:t>‹#›</a:t>
            </a:fld>
            <a:endParaRPr kumimoji="1" lang="ja-JP" altLang="en-US"/>
          </a:p>
        </p:txBody>
      </p:sp>
      <p:sp>
        <p:nvSpPr>
          <p:cNvPr id="8" name="Title 7"/>
          <p:cNvSpPr>
            <a:spLocks noGrp="1"/>
          </p:cNvSpPr>
          <p:nvPr>
            <p:ph type="title"/>
          </p:nvPr>
        </p:nvSpPr>
        <p:spPr/>
        <p:txBody>
          <a:bodyPr/>
          <a:lstStyle/>
          <a:p>
            <a:r>
              <a:rPr lang="ja-JP" altLang="en-US"/>
              <a:t>マスター タイトルの書式設定</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Rectangle 8"/>
          <p:cNvSpPr/>
          <p:nvPr/>
        </p:nvSpPr>
        <p:spPr>
          <a:xfrm>
            <a:off x="7443117" y="7556669"/>
            <a:ext cx="118146" cy="313673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0" y="0"/>
            <a:ext cx="7442913" cy="7556669"/>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378063" y="8911167"/>
            <a:ext cx="6742126" cy="712893"/>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0C319FB-E6E1-47E9-951D-7518B25012E8}" type="datetimeFigureOut">
              <a:rPr kumimoji="1" lang="ja-JP" altLang="en-US" smtClean="0"/>
              <a:t>2019/7/23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81AC710D-1938-4B65-A601-901F8E6C2B57}" type="slidenum">
              <a:rPr kumimoji="1" lang="ja-JP" altLang="en-US" smtClean="0"/>
              <a:t>‹#›</a:t>
            </a:fld>
            <a:endParaRPr kumimoji="1" lang="ja-JP" altLang="en-US"/>
          </a:p>
        </p:txBody>
      </p:sp>
      <p:sp>
        <p:nvSpPr>
          <p:cNvPr id="8" name="Title 7"/>
          <p:cNvSpPr>
            <a:spLocks noGrp="1"/>
          </p:cNvSpPr>
          <p:nvPr>
            <p:ph type="title"/>
          </p:nvPr>
        </p:nvSpPr>
        <p:spPr>
          <a:xfrm>
            <a:off x="378063" y="7723011"/>
            <a:ext cx="6742126" cy="1188156"/>
          </a:xfrm>
        </p:spPr>
        <p:txBody>
          <a:bodyPr anchor="t">
            <a:normAutofit/>
          </a:bodyPr>
          <a:lstStyle>
            <a:lvl1pPr>
              <a:defRPr sz="3200"/>
            </a:lvl1pPr>
          </a:lstStyle>
          <a:p>
            <a:r>
              <a:rPr lang="ja-JP" altLang="en-US"/>
              <a:t>マスター タイトルの書式設定</a:t>
            </a:r>
            <a:endParaRPr lang="en-US" dirty="0"/>
          </a:p>
        </p:txBody>
      </p:sp>
      <p:sp>
        <p:nvSpPr>
          <p:cNvPr id="10" name="Rectangle 9"/>
          <p:cNvSpPr/>
          <p:nvPr/>
        </p:nvSpPr>
        <p:spPr>
          <a:xfrm>
            <a:off x="7443117" y="0"/>
            <a:ext cx="118146" cy="755666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78063" y="238127"/>
            <a:ext cx="4788800" cy="2138680"/>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378063" y="2732758"/>
            <a:ext cx="6301053" cy="6819519"/>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378063" y="9624062"/>
            <a:ext cx="2835474" cy="475262"/>
          </a:xfrm>
          <a:prstGeom prst="rect">
            <a:avLst/>
          </a:prstGeom>
        </p:spPr>
        <p:txBody>
          <a:bodyPr vert="horz" lIns="91440" tIns="45720" rIns="91440" bIns="0" rtlCol="0" anchor="b"/>
          <a:lstStyle>
            <a:lvl1pPr algn="l">
              <a:defRPr sz="1000">
                <a:solidFill>
                  <a:schemeClr val="tx1"/>
                </a:solidFill>
              </a:defRPr>
            </a:lvl1pPr>
          </a:lstStyle>
          <a:p>
            <a:fld id="{40C319FB-E6E1-47E9-951D-7518B25012E8}" type="datetimeFigureOut">
              <a:rPr kumimoji="1" lang="ja-JP" altLang="en-US" smtClean="0"/>
              <a:t>2019/7/23</a:t>
            </a:fld>
            <a:endParaRPr kumimoji="1" lang="ja-JP" altLang="en-US"/>
          </a:p>
        </p:txBody>
      </p:sp>
      <p:sp>
        <p:nvSpPr>
          <p:cNvPr id="5" name="Footer Placeholder 4"/>
          <p:cNvSpPr>
            <a:spLocks noGrp="1"/>
          </p:cNvSpPr>
          <p:nvPr>
            <p:ph type="ftr" sz="quarter" idx="3"/>
          </p:nvPr>
        </p:nvSpPr>
        <p:spPr>
          <a:xfrm>
            <a:off x="378063" y="10124076"/>
            <a:ext cx="2835474" cy="442588"/>
          </a:xfrm>
          <a:prstGeom prst="rect">
            <a:avLst/>
          </a:prstGeom>
        </p:spPr>
        <p:txBody>
          <a:bodyPr vert="horz" lIns="91440" tIns="45720" rIns="91440" bIns="45720" rtlCol="0" anchor="t"/>
          <a:lstStyle>
            <a:lvl1pPr algn="l">
              <a:defRPr sz="1000">
                <a:solidFill>
                  <a:schemeClr val="tx1"/>
                </a:solidFill>
              </a:defRPr>
            </a:lvl1pPr>
          </a:lstStyle>
          <a:p>
            <a:endParaRPr kumimoji="1" lang="ja-JP" altLang="en-US"/>
          </a:p>
        </p:txBody>
      </p:sp>
      <p:sp>
        <p:nvSpPr>
          <p:cNvPr id="6" name="Slide Number Placeholder 5"/>
          <p:cNvSpPr>
            <a:spLocks noGrp="1"/>
          </p:cNvSpPr>
          <p:nvPr>
            <p:ph type="sldNum" sz="quarter" idx="4"/>
          </p:nvPr>
        </p:nvSpPr>
        <p:spPr>
          <a:xfrm rot="16200000">
            <a:off x="6321515" y="9310716"/>
            <a:ext cx="2051550" cy="301925"/>
          </a:xfrm>
          <a:prstGeom prst="rect">
            <a:avLst/>
          </a:prstGeom>
        </p:spPr>
        <p:txBody>
          <a:bodyPr vert="horz" lIns="91440" tIns="45720" rIns="91440" bIns="45720" rtlCol="0" anchor="ctr"/>
          <a:lstStyle>
            <a:lvl1pPr algn="l">
              <a:defRPr sz="2400" b="1">
                <a:solidFill>
                  <a:schemeClr val="tx2"/>
                </a:solidFill>
              </a:defRPr>
            </a:lvl1pPr>
          </a:lstStyle>
          <a:p>
            <a:fld id="{81AC710D-1938-4B65-A601-901F8E6C2B57}" type="slidenum">
              <a:rPr kumimoji="1" lang="ja-JP" altLang="en-US" smtClean="0"/>
              <a:t>‹#›</a:t>
            </a:fld>
            <a:endParaRPr kumimoji="1" lang="ja-JP" altLang="en-US"/>
          </a:p>
        </p:txBody>
      </p:sp>
      <p:sp>
        <p:nvSpPr>
          <p:cNvPr id="7" name="Rectangle 6"/>
          <p:cNvSpPr/>
          <p:nvPr/>
        </p:nvSpPr>
        <p:spPr>
          <a:xfrm>
            <a:off x="7443117" y="0"/>
            <a:ext cx="118146" cy="2138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443117" y="2138680"/>
            <a:ext cx="118146" cy="8554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4021" r:id="rId1"/>
    <p:sldLayoutId id="2147484022" r:id="rId2"/>
    <p:sldLayoutId id="2147484023" r:id="rId3"/>
    <p:sldLayoutId id="2147484024" r:id="rId4"/>
    <p:sldLayoutId id="2147484025" r:id="rId5"/>
    <p:sldLayoutId id="2147484026" r:id="rId6"/>
    <p:sldLayoutId id="2147484027" r:id="rId7"/>
    <p:sldLayoutId id="2147484028" r:id="rId8"/>
    <p:sldLayoutId id="2147484029" r:id="rId9"/>
    <p:sldLayoutId id="2147484030" r:id="rId10"/>
    <p:sldLayoutId id="2147484031" r:id="rId11"/>
  </p:sldLayoutIdLst>
  <p:txStyles>
    <p:titleStyle>
      <a:lvl1pPr algn="l" defTabSz="914400" rtl="0" eaLnBrk="1" latinLnBrk="0" hangingPunct="1">
        <a:spcBef>
          <a:spcPct val="0"/>
        </a:spcBef>
        <a:buNone/>
        <a:defRPr kumimoji="1"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kumimoji="1"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kumimoji="1"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kumimoji="1"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kumimoji="1"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kumimoji="1"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正方形/長方形 12"/>
          <p:cNvSpPr/>
          <p:nvPr/>
        </p:nvSpPr>
        <p:spPr>
          <a:xfrm>
            <a:off x="180231" y="162124"/>
            <a:ext cx="7173603" cy="1036915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468263" y="738188"/>
            <a:ext cx="6583955" cy="172190"/>
          </a:xfrm>
          <a:prstGeom prst="rect">
            <a:avLst/>
          </a:prstGeom>
          <a:solidFill>
            <a:srgbClr val="FCC8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2" name="表 11"/>
          <p:cNvGraphicFramePr>
            <a:graphicFrameLocks noGrp="1"/>
          </p:cNvGraphicFramePr>
          <p:nvPr>
            <p:extLst>
              <p:ext uri="{D42A27DB-BD31-4B8C-83A1-F6EECF244321}">
                <p14:modId xmlns:p14="http://schemas.microsoft.com/office/powerpoint/2010/main" val="409442282"/>
              </p:ext>
            </p:extLst>
          </p:nvPr>
        </p:nvGraphicFramePr>
        <p:xfrm>
          <a:off x="310648" y="850112"/>
          <a:ext cx="6912768" cy="9646938"/>
        </p:xfrm>
        <a:graphic>
          <a:graphicData uri="http://schemas.openxmlformats.org/drawingml/2006/table">
            <a:tbl>
              <a:tblPr firstRow="1" firstCol="1" bandRow="1">
                <a:tableStyleId>{5C22544A-7EE6-4342-B048-85BDC9FD1C3A}</a:tableStyleId>
              </a:tblPr>
              <a:tblGrid>
                <a:gridCol w="3521844">
                  <a:extLst>
                    <a:ext uri="{9D8B030D-6E8A-4147-A177-3AD203B41FA5}">
                      <a16:colId xmlns="" xmlns:a16="http://schemas.microsoft.com/office/drawing/2014/main" val="20000"/>
                    </a:ext>
                  </a:extLst>
                </a:gridCol>
                <a:gridCol w="3390924">
                  <a:extLst>
                    <a:ext uri="{9D8B030D-6E8A-4147-A177-3AD203B41FA5}">
                      <a16:colId xmlns="" xmlns:a16="http://schemas.microsoft.com/office/drawing/2014/main" val="20001"/>
                    </a:ext>
                  </a:extLst>
                </a:gridCol>
              </a:tblGrid>
              <a:tr h="369555">
                <a:tc gridSpan="2">
                  <a:txBody>
                    <a:bodyPr/>
                    <a:lstStyle/>
                    <a:p>
                      <a:pPr algn="ctr">
                        <a:lnSpc>
                          <a:spcPts val="2000"/>
                        </a:lnSpc>
                        <a:spcAft>
                          <a:spcPts val="0"/>
                        </a:spcAft>
                      </a:pPr>
                      <a:endParaRPr lang="en-US" altLang="ja-JP" sz="2000" u="sng" kern="100" dirty="0" smtClean="0">
                        <a:solidFill>
                          <a:schemeClr val="tx1"/>
                        </a:solidFill>
                        <a:effectLst/>
                        <a:latin typeface="HG丸ｺﾞｼｯｸM-PRO" panose="020F0600000000000000" pitchFamily="50" charset="-128"/>
                        <a:ea typeface="HG丸ｺﾞｼｯｸM-PRO" panose="020F0600000000000000" pitchFamily="50" charset="-128"/>
                        <a:cs typeface="+mn-cs"/>
                      </a:endParaRPr>
                    </a:p>
                    <a:p>
                      <a:pPr algn="ctr">
                        <a:lnSpc>
                          <a:spcPts val="2000"/>
                        </a:lnSpc>
                        <a:spcAft>
                          <a:spcPts val="0"/>
                        </a:spcAft>
                      </a:pPr>
                      <a:r>
                        <a:rPr lang="ja-JP" altLang="en-US" sz="2000" u="sng" kern="100" dirty="0" smtClean="0">
                          <a:solidFill>
                            <a:schemeClr val="tx1"/>
                          </a:solidFill>
                          <a:effectLst/>
                          <a:latin typeface="HG丸ｺﾞｼｯｸM-PRO" panose="020F0600000000000000" pitchFamily="50" charset="-128"/>
                          <a:ea typeface="HG丸ｺﾞｼｯｸM-PRO" panose="020F0600000000000000" pitchFamily="50" charset="-128"/>
                          <a:cs typeface="+mn-cs"/>
                        </a:rPr>
                        <a:t>休職の取扱いについて</a:t>
                      </a:r>
                      <a:endParaRPr lang="en-US" altLang="ja-JP" sz="2000" u="sng" kern="100" dirty="0" smtClean="0">
                        <a:solidFill>
                          <a:schemeClr val="tx1"/>
                        </a:solidFill>
                        <a:effectLst/>
                        <a:latin typeface="HG丸ｺﾞｼｯｸM-PRO" panose="020F0600000000000000" pitchFamily="50" charset="-128"/>
                        <a:ea typeface="HG丸ｺﾞｼｯｸM-PRO" panose="020F0600000000000000" pitchFamily="50" charset="-128"/>
                        <a:cs typeface="+mn-cs"/>
                      </a:endParaRPr>
                    </a:p>
                    <a:p>
                      <a:pPr algn="l">
                        <a:lnSpc>
                          <a:spcPts val="2000"/>
                        </a:lnSpc>
                        <a:spcAft>
                          <a:spcPts val="0"/>
                        </a:spcAft>
                      </a:pPr>
                      <a:r>
                        <a:rPr kumimoji="1" lang="ja-JP" altLang="en-US" sz="12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ここ数年、長時間労働やパワハラ・セクハラなどの原因で、精神疾患による「休職」が増えています。今回は、社員の休職全般についてどのような点に注意が必要か、ご相談が多い質問を</a:t>
                      </a:r>
                      <a:r>
                        <a:rPr kumimoji="1" lang="en-US" altLang="ja-JP" sz="12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Q</a:t>
                      </a:r>
                      <a:r>
                        <a:rPr kumimoji="1" lang="ja-JP" altLang="en-US" sz="12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2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a:t>
                      </a:r>
                      <a:r>
                        <a:rPr kumimoji="1" lang="ja-JP" altLang="en-US" sz="12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方式で解説していきます。</a:t>
                      </a:r>
                      <a:endParaRPr kumimoji="1" lang="en-US" altLang="ja-JP" sz="12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txBody>
                  <a:tcPr marL="50803" marR="50803" marT="50803" marB="50803">
                    <a:noFill/>
                  </a:tcPr>
                </a:tc>
                <a:tc hMerge="1">
                  <a:txBody>
                    <a:bodyPr/>
                    <a:lstStyle/>
                    <a:p>
                      <a:endParaRPr kumimoji="1" lang="ja-JP" altLang="en-US"/>
                    </a:p>
                  </a:txBody>
                  <a:tcPr/>
                </a:tc>
                <a:extLst>
                  <a:ext uri="{0D108BD9-81ED-4DB2-BD59-A6C34878D82A}">
                    <a16:rowId xmlns="" xmlns:a16="http://schemas.microsoft.com/office/drawing/2014/main" val="10000"/>
                  </a:ext>
                </a:extLst>
              </a:tr>
              <a:tr h="0">
                <a:tc gridSpan="2">
                  <a:txBody>
                    <a:bodyPr/>
                    <a:lstStyle/>
                    <a:p>
                      <a:pPr algn="just">
                        <a:lnSpc>
                          <a:spcPts val="100"/>
                        </a:lnSpc>
                        <a:spcAft>
                          <a:spcPts val="0"/>
                        </a:spcAft>
                      </a:pPr>
                      <a:endParaRPr lang="en-US"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txBody>
                  <a:tcPr marL="50803" marR="50803" marT="50803" marB="50803">
                    <a:solidFill>
                      <a:schemeClr val="bg2">
                        <a:lumMod val="75000"/>
                      </a:schemeClr>
                    </a:solidFill>
                  </a:tcPr>
                </a:tc>
                <a:tc hMerge="1">
                  <a:txBody>
                    <a:bodyPr/>
                    <a:lstStyle/>
                    <a:p>
                      <a:endParaRPr kumimoji="1" lang="ja-JP" altLang="en-US"/>
                    </a:p>
                  </a:txBody>
                  <a:tcPr/>
                </a:tc>
                <a:extLst>
                  <a:ext uri="{0D108BD9-81ED-4DB2-BD59-A6C34878D82A}">
                    <a16:rowId xmlns="" xmlns:a16="http://schemas.microsoft.com/office/drawing/2014/main" val="10001"/>
                  </a:ext>
                </a:extLst>
              </a:tr>
              <a:tr h="2719025">
                <a:tc>
                  <a:txBody>
                    <a:bodyPr/>
                    <a:lstStyle/>
                    <a:p>
                      <a:pPr marL="120650" marR="34925" lvl="0" indent="-120650" algn="l" defTabSz="914400" rtl="0" eaLnBrk="1" fontAlgn="auto" latinLnBrk="0" hangingPunct="1">
                        <a:lnSpc>
                          <a:spcPct val="100000"/>
                        </a:lnSpc>
                        <a:spcBef>
                          <a:spcPts val="0"/>
                        </a:spcBef>
                        <a:spcAft>
                          <a:spcPts val="0"/>
                        </a:spcAft>
                        <a:buClrTx/>
                        <a:buSzTx/>
                        <a:buFontTx/>
                        <a:buNone/>
                        <a:tabLst/>
                        <a:defRPr/>
                      </a:pPr>
                      <a:r>
                        <a:rPr lang="en-US" altLang="ja-JP" sz="1100" b="1" kern="100" dirty="0" smtClean="0">
                          <a:solidFill>
                            <a:schemeClr val="tx1"/>
                          </a:solidFill>
                          <a:effectLst/>
                          <a:highlight>
                            <a:srgbClr val="FFFF00"/>
                          </a:highlight>
                          <a:latin typeface="HG丸ｺﾞｼｯｸM-PRO" panose="020F0600000000000000" pitchFamily="50" charset="-128"/>
                          <a:ea typeface="HG丸ｺﾞｼｯｸM-PRO" panose="020F0600000000000000" pitchFamily="50" charset="-128"/>
                          <a:cs typeface="Times New Roman"/>
                        </a:rPr>
                        <a:t>Q1</a:t>
                      </a:r>
                      <a:r>
                        <a:rPr lang="ja-JP" altLang="en-US" sz="1100" b="1" kern="100" dirty="0" smtClean="0">
                          <a:solidFill>
                            <a:schemeClr val="tx1"/>
                          </a:solidFill>
                          <a:effectLst/>
                          <a:highlight>
                            <a:srgbClr val="FFFF00"/>
                          </a:highlight>
                          <a:latin typeface="HG丸ｺﾞｼｯｸM-PRO" panose="020F0600000000000000" pitchFamily="50" charset="-128"/>
                          <a:ea typeface="HG丸ｺﾞｼｯｸM-PRO" panose="020F0600000000000000" pitchFamily="50" charset="-128"/>
                          <a:cs typeface="Times New Roman"/>
                        </a:rPr>
                        <a:t>休職の指示はどのような時に出すのでしょうか。</a:t>
                      </a:r>
                      <a:endPar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endParaRPr>
                    </a:p>
                    <a:p>
                      <a:pPr marL="120650" marR="34925" lvl="0" indent="-12065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A1</a:t>
                      </a:r>
                      <a:r>
                        <a:rPr kumimoji="1" lang="ja-JP" altLang="en-US"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　社員がケガや病気などの理由で、長期的に会社を休まなければならない場合に、すぐに退職扱いとはせず、復職することを前提として休職とします。おおよそ</a:t>
                      </a:r>
                      <a:r>
                        <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1</a:t>
                      </a:r>
                      <a:r>
                        <a:rPr kumimoji="1" lang="ja-JP" altLang="en-US"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か月を超える見込みの場合は休職とすることを検討します。</a:t>
                      </a:r>
                      <a:endParaRPr lang="en-US" altLang="ja-JP" sz="1100" b="1" kern="100" dirty="0" smtClean="0">
                        <a:solidFill>
                          <a:schemeClr val="tx1"/>
                        </a:solidFill>
                        <a:effectLst/>
                        <a:highlight>
                          <a:srgbClr val="FFFF00"/>
                        </a:highlight>
                        <a:latin typeface="HG丸ｺﾞｼｯｸM-PRO" panose="020F0600000000000000" pitchFamily="50" charset="-128"/>
                        <a:ea typeface="HG丸ｺﾞｼｯｸM-PRO" panose="020F0600000000000000" pitchFamily="50" charset="-128"/>
                        <a:cs typeface="Times New Roman"/>
                      </a:endParaRPr>
                    </a:p>
                    <a:p>
                      <a:pPr marL="120650" marR="34925" lvl="0" indent="-120650" algn="l" defTabSz="914400" rtl="0" eaLnBrk="1" fontAlgn="auto" latinLnBrk="0" hangingPunct="1">
                        <a:lnSpc>
                          <a:spcPct val="100000"/>
                        </a:lnSpc>
                        <a:spcBef>
                          <a:spcPts val="0"/>
                        </a:spcBef>
                        <a:spcAft>
                          <a:spcPts val="0"/>
                        </a:spcAft>
                        <a:buClrTx/>
                        <a:buSzTx/>
                        <a:buFontTx/>
                        <a:buNone/>
                        <a:tabLst/>
                        <a:defRPr/>
                      </a:pPr>
                      <a:endParaRPr lang="en-US" altLang="ja-JP" sz="1100" b="1" kern="100" dirty="0" smtClean="0">
                        <a:solidFill>
                          <a:schemeClr val="tx1"/>
                        </a:solidFill>
                        <a:effectLst/>
                        <a:highlight>
                          <a:srgbClr val="FFFF00"/>
                        </a:highlight>
                        <a:latin typeface="HG丸ｺﾞｼｯｸM-PRO" panose="020F0600000000000000" pitchFamily="50" charset="-128"/>
                        <a:ea typeface="HG丸ｺﾞｼｯｸM-PRO" panose="020F0600000000000000" pitchFamily="50" charset="-128"/>
                        <a:cs typeface="Times New Roman"/>
                      </a:endParaRPr>
                    </a:p>
                    <a:p>
                      <a:pPr marL="120650" marR="34925" lvl="0" indent="-120650" algn="l" defTabSz="914400" rtl="0" eaLnBrk="1" fontAlgn="auto" latinLnBrk="0" hangingPunct="1">
                        <a:lnSpc>
                          <a:spcPct val="100000"/>
                        </a:lnSpc>
                        <a:spcBef>
                          <a:spcPts val="0"/>
                        </a:spcBef>
                        <a:spcAft>
                          <a:spcPts val="0"/>
                        </a:spcAft>
                        <a:buClrTx/>
                        <a:buSzTx/>
                        <a:buFontTx/>
                        <a:buNone/>
                        <a:tabLst/>
                        <a:defRPr/>
                      </a:pPr>
                      <a:r>
                        <a:rPr lang="en-US" altLang="ja-JP" sz="1100" b="1" kern="100" dirty="0" smtClean="0">
                          <a:solidFill>
                            <a:schemeClr val="tx1"/>
                          </a:solidFill>
                          <a:effectLst/>
                          <a:highlight>
                            <a:srgbClr val="FFFF00"/>
                          </a:highlight>
                          <a:latin typeface="HG丸ｺﾞｼｯｸM-PRO" panose="020F0600000000000000" pitchFamily="50" charset="-128"/>
                          <a:ea typeface="HG丸ｺﾞｼｯｸM-PRO" panose="020F0600000000000000" pitchFamily="50" charset="-128"/>
                          <a:cs typeface="Times New Roman"/>
                        </a:rPr>
                        <a:t>Q2</a:t>
                      </a:r>
                      <a:r>
                        <a:rPr lang="ja-JP" altLang="en-US" sz="1100" b="1" kern="100" dirty="0" smtClean="0">
                          <a:solidFill>
                            <a:schemeClr val="tx1"/>
                          </a:solidFill>
                          <a:effectLst/>
                          <a:highlight>
                            <a:srgbClr val="FFFF00"/>
                          </a:highlight>
                          <a:latin typeface="HG丸ｺﾞｼｯｸM-PRO" panose="020F0600000000000000" pitchFamily="50" charset="-128"/>
                          <a:ea typeface="HG丸ｺﾞｼｯｸM-PRO" panose="020F0600000000000000" pitchFamily="50" charset="-128"/>
                          <a:cs typeface="Times New Roman"/>
                        </a:rPr>
                        <a:t>休職の期間はどの程度にしたら良いでしょうか。</a:t>
                      </a:r>
                      <a:endPar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endParaRPr>
                    </a:p>
                    <a:p>
                      <a:pPr marL="120650" marR="34925" lvl="0" indent="-12065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A2</a:t>
                      </a:r>
                      <a:r>
                        <a:rPr kumimoji="1" lang="ja-JP" altLang="en-US"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　休職期間は、法律で決められているものではないため、「就業規則に定められた期間」となります。</a:t>
                      </a:r>
                      <a:endPar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endParaRPr>
                    </a:p>
                    <a:p>
                      <a:pPr marL="120650" marR="34925" lvl="0" indent="-12065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　　一般的には、会社への貢献度および、勤続年数に応じて休職期間に差を設けている会社が多いです。　</a:t>
                      </a:r>
                      <a:endPar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endParaRPr>
                    </a:p>
                    <a:p>
                      <a:pPr marL="120650" marR="34925" lvl="0" indent="-12065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　　例えば、「勤続年数</a:t>
                      </a:r>
                      <a:r>
                        <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1</a:t>
                      </a:r>
                      <a:r>
                        <a:rPr kumimoji="1" lang="ja-JP" altLang="en-US"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年未満は休職期間無し」、「</a:t>
                      </a:r>
                      <a:r>
                        <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1</a:t>
                      </a:r>
                      <a:r>
                        <a:rPr kumimoji="1" lang="ja-JP" altLang="en-US"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年以上</a:t>
                      </a:r>
                      <a:r>
                        <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5</a:t>
                      </a:r>
                      <a:r>
                        <a:rPr kumimoji="1" lang="ja-JP" altLang="en-US"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年未満は</a:t>
                      </a:r>
                      <a:r>
                        <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3</a:t>
                      </a:r>
                      <a:r>
                        <a:rPr kumimoji="1" lang="ja-JP" altLang="en-US"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か月以内」、「</a:t>
                      </a:r>
                      <a:r>
                        <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5</a:t>
                      </a:r>
                      <a:r>
                        <a:rPr kumimoji="1" lang="ja-JP" altLang="en-US"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年以上は</a:t>
                      </a:r>
                      <a:r>
                        <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6</a:t>
                      </a:r>
                      <a:r>
                        <a:rPr kumimoji="1" lang="ja-JP" altLang="en-US"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か月以内」など細かく設定することをお勧めしています。</a:t>
                      </a:r>
                      <a:endPar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endParaRPr>
                    </a:p>
                    <a:p>
                      <a:pPr marL="120650" marR="34925" lvl="0" indent="-120650" algn="l"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endParaRPr>
                    </a:p>
                    <a:p>
                      <a:pPr marL="120650" marR="34925" lvl="0" indent="-120650" algn="l" defTabSz="914400" rtl="0" eaLnBrk="1" fontAlgn="auto" latinLnBrk="0" hangingPunct="1">
                        <a:lnSpc>
                          <a:spcPct val="100000"/>
                        </a:lnSpc>
                        <a:spcBef>
                          <a:spcPts val="0"/>
                        </a:spcBef>
                        <a:spcAft>
                          <a:spcPts val="0"/>
                        </a:spcAft>
                        <a:buClrTx/>
                        <a:buSzTx/>
                        <a:buFontTx/>
                        <a:buNone/>
                        <a:tabLst/>
                        <a:defRPr/>
                      </a:pPr>
                      <a:r>
                        <a:rPr lang="en-US" altLang="ja-JP" sz="1100" b="1" kern="100" dirty="0" smtClean="0">
                          <a:solidFill>
                            <a:schemeClr val="tx1"/>
                          </a:solidFill>
                          <a:effectLst/>
                          <a:highlight>
                            <a:srgbClr val="FFFF00"/>
                          </a:highlight>
                          <a:latin typeface="HG丸ｺﾞｼｯｸM-PRO" panose="020F0600000000000000" pitchFamily="50" charset="-128"/>
                          <a:ea typeface="HG丸ｺﾞｼｯｸM-PRO" panose="020F0600000000000000" pitchFamily="50" charset="-128"/>
                          <a:cs typeface="Times New Roman"/>
                        </a:rPr>
                        <a:t>Q3</a:t>
                      </a:r>
                      <a:r>
                        <a:rPr lang="ja-JP" altLang="en-US" sz="1100" b="1" kern="100" dirty="0" smtClean="0">
                          <a:solidFill>
                            <a:schemeClr val="tx1"/>
                          </a:solidFill>
                          <a:effectLst/>
                          <a:highlight>
                            <a:srgbClr val="FFFF00"/>
                          </a:highlight>
                          <a:latin typeface="HG丸ｺﾞｼｯｸM-PRO" panose="020F0600000000000000" pitchFamily="50" charset="-128"/>
                          <a:ea typeface="HG丸ｺﾞｼｯｸM-PRO" panose="020F0600000000000000" pitchFamily="50" charset="-128"/>
                          <a:cs typeface="Times New Roman"/>
                        </a:rPr>
                        <a:t>休職期間満了時には退職となるのでしょうか。</a:t>
                      </a:r>
                    </a:p>
                    <a:p>
                      <a:pPr marL="120650" marR="34925" lvl="0" indent="-12065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A3</a:t>
                      </a:r>
                      <a:r>
                        <a:rPr kumimoji="1" lang="ja-JP" altLang="en-US"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　就業規則の定めによりますが、一般的には休職期間満了時にケガや病気が治らない場合は退職とします。ただし、休職期間は延長も可能ですので、その時の状態・状況を踏まえて、会社側でどのように対応するか検討することも可能です。</a:t>
                      </a:r>
                      <a:endPar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endParaRPr>
                    </a:p>
                    <a:p>
                      <a:pPr marL="120650" marR="34925" lvl="0" indent="-120650" algn="l"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endParaRPr>
                    </a:p>
                    <a:p>
                      <a:pPr marL="120650" marR="34925" lvl="0" indent="-120650" algn="l" defTabSz="914400" rtl="0" eaLnBrk="1" fontAlgn="auto" latinLnBrk="0" hangingPunct="1">
                        <a:lnSpc>
                          <a:spcPct val="100000"/>
                        </a:lnSpc>
                        <a:spcBef>
                          <a:spcPts val="0"/>
                        </a:spcBef>
                        <a:spcAft>
                          <a:spcPts val="0"/>
                        </a:spcAft>
                        <a:buClrTx/>
                        <a:buSzTx/>
                        <a:buFontTx/>
                        <a:buNone/>
                        <a:tabLst/>
                        <a:defRPr/>
                      </a:pPr>
                      <a:r>
                        <a:rPr lang="en-US" altLang="ja-JP" sz="1100" b="1" kern="100" dirty="0" smtClean="0">
                          <a:solidFill>
                            <a:schemeClr val="tx1"/>
                          </a:solidFill>
                          <a:effectLst/>
                          <a:highlight>
                            <a:srgbClr val="FFFF00"/>
                          </a:highlight>
                          <a:latin typeface="HG丸ｺﾞｼｯｸM-PRO" panose="020F0600000000000000" pitchFamily="50" charset="-128"/>
                          <a:ea typeface="HG丸ｺﾞｼｯｸM-PRO" panose="020F0600000000000000" pitchFamily="50" charset="-128"/>
                          <a:cs typeface="Times New Roman"/>
                        </a:rPr>
                        <a:t>Q4</a:t>
                      </a:r>
                      <a:r>
                        <a:rPr lang="ja-JP" altLang="en-US" sz="1100" b="1" kern="100" dirty="0" smtClean="0">
                          <a:solidFill>
                            <a:schemeClr val="tx1"/>
                          </a:solidFill>
                          <a:effectLst/>
                          <a:highlight>
                            <a:srgbClr val="FFFF00"/>
                          </a:highlight>
                          <a:latin typeface="HG丸ｺﾞｼｯｸM-PRO" panose="020F0600000000000000" pitchFamily="50" charset="-128"/>
                          <a:ea typeface="HG丸ｺﾞｼｯｸM-PRO" panose="020F0600000000000000" pitchFamily="50" charset="-128"/>
                          <a:cs typeface="Times New Roman"/>
                        </a:rPr>
                        <a:t>休職期間中の給与等はどのような扱いになるのでしょうか。</a:t>
                      </a:r>
                    </a:p>
                    <a:p>
                      <a:pPr marL="120650" marR="34925" lvl="0" indent="-12065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A4</a:t>
                      </a:r>
                      <a:r>
                        <a:rPr kumimoji="1" lang="ja-JP" altLang="en-US"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　一般的にはノーワークノーペイという原則から無給の取り扱いをします。</a:t>
                      </a:r>
                      <a:endPar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endParaRPr>
                    </a:p>
                    <a:p>
                      <a:pPr marL="120650" marR="34925" lvl="0" indent="-12065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　　健康保険に加入している社員の場合は、「傷病手当金」の申請を行えば、給与の約</a:t>
                      </a:r>
                      <a:r>
                        <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2/3</a:t>
                      </a:r>
                      <a:r>
                        <a:rPr kumimoji="1" lang="ja-JP" altLang="en-US"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程度が公的機関から支給されます。医師の診断結果にもよりますが、「労務不能」と診断された場合は、最大</a:t>
                      </a:r>
                      <a:r>
                        <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1</a:t>
                      </a:r>
                      <a:r>
                        <a:rPr kumimoji="1" lang="ja-JP" altLang="en-US"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年</a:t>
                      </a:r>
                      <a:r>
                        <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6</a:t>
                      </a:r>
                      <a:r>
                        <a:rPr kumimoji="1" lang="ja-JP" altLang="en-US"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か月受給することができます。</a:t>
                      </a:r>
                      <a:endPar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endParaRPr>
                    </a:p>
                    <a:p>
                      <a:pPr marL="120650" marR="34925" lvl="0" indent="-120650" algn="l"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endParaRPr>
                    </a:p>
                    <a:p>
                      <a:pPr marL="120650" marR="34925" lvl="0" indent="-120650" algn="l" defTabSz="914400" rtl="0" eaLnBrk="1" fontAlgn="auto" latinLnBrk="0" hangingPunct="1">
                        <a:lnSpc>
                          <a:spcPct val="100000"/>
                        </a:lnSpc>
                        <a:spcBef>
                          <a:spcPts val="0"/>
                        </a:spcBef>
                        <a:spcAft>
                          <a:spcPts val="0"/>
                        </a:spcAft>
                        <a:buClrTx/>
                        <a:buSzTx/>
                        <a:buFontTx/>
                        <a:buNone/>
                        <a:tabLst/>
                        <a:defRPr/>
                      </a:pPr>
                      <a:r>
                        <a:rPr lang="en-US" altLang="ja-JP" sz="1100" b="1" kern="100" dirty="0" smtClean="0">
                          <a:solidFill>
                            <a:schemeClr val="tx1"/>
                          </a:solidFill>
                          <a:effectLst/>
                          <a:highlight>
                            <a:srgbClr val="FFFF00"/>
                          </a:highlight>
                          <a:latin typeface="HG丸ｺﾞｼｯｸM-PRO" panose="020F0600000000000000" pitchFamily="50" charset="-128"/>
                          <a:ea typeface="HG丸ｺﾞｼｯｸM-PRO" panose="020F0600000000000000" pitchFamily="50" charset="-128"/>
                          <a:cs typeface="Times New Roman"/>
                        </a:rPr>
                        <a:t>Q5</a:t>
                      </a:r>
                      <a:r>
                        <a:rPr lang="ja-JP" altLang="en-US" sz="1100" b="1" kern="100" dirty="0" smtClean="0">
                          <a:solidFill>
                            <a:schemeClr val="tx1"/>
                          </a:solidFill>
                          <a:effectLst/>
                          <a:highlight>
                            <a:srgbClr val="FFFF00"/>
                          </a:highlight>
                          <a:latin typeface="HG丸ｺﾞｼｯｸM-PRO" panose="020F0600000000000000" pitchFamily="50" charset="-128"/>
                          <a:ea typeface="HG丸ｺﾞｼｯｸM-PRO" panose="020F0600000000000000" pitchFamily="50" charset="-128"/>
                          <a:cs typeface="Times New Roman"/>
                        </a:rPr>
                        <a:t>休職に入る際は、本人とどのような手続きをしたらよいのでしょうか。</a:t>
                      </a:r>
                      <a:endPar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endParaRPr>
                    </a:p>
                    <a:p>
                      <a:pPr marL="120650" marR="34925" lvl="0" indent="-12065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A5</a:t>
                      </a:r>
                      <a:r>
                        <a:rPr kumimoji="1" lang="ja-JP" altLang="en-US"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　最低限おさえてほしい手続きおよびその内容を下記に記載します。</a:t>
                      </a:r>
                      <a:endPar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endParaRPr>
                    </a:p>
                    <a:p>
                      <a:pPr marL="120650" marR="34925" lvl="0" indent="-120650" algn="l"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endParaRPr>
                    </a:p>
                    <a:p>
                      <a:pPr marL="120650" marR="34925" lvl="0" indent="-12065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a:t>
                      </a:r>
                      <a:r>
                        <a:rPr kumimoji="1" lang="ja-JP" altLang="en-US"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休職願・同意書</a:t>
                      </a:r>
                      <a:r>
                        <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a:t>
                      </a:r>
                      <a:r>
                        <a:rPr kumimoji="1" lang="ja-JP" altLang="en-US"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　</a:t>
                      </a:r>
                      <a:endPar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endParaRPr>
                    </a:p>
                    <a:p>
                      <a:pPr marL="120650" marR="34925" lvl="0" indent="-12065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　本人から休職願をもらう必要があります。そこで、休職理由や休職期間の確認が必要になります。</a:t>
                      </a:r>
                      <a:endPar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endParaRPr>
                    </a:p>
                    <a:p>
                      <a:pPr marL="120650" marR="34925" lvl="0" indent="-12065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　医師の診断書を元に、本人および会社間で休職の期間を定めます。また、休職期間中は医師の意見を聴取し、指示がある場合は従うことや、定められた休職期間を過ぎても復職できない場合は、休職期間満了日をもって退職となることなどに同意をもらう必要があります。</a:t>
                      </a:r>
                      <a:endPar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endParaRPr>
                    </a:p>
                  </a:txBody>
                  <a:tcPr marL="50803" marR="50803" marT="50803" marB="50803">
                    <a:solidFill>
                      <a:schemeClr val="bg1"/>
                    </a:solidFill>
                  </a:tcPr>
                </a:tc>
                <a:tc>
                  <a:txBody>
                    <a:bodyPr/>
                    <a:lstStyle/>
                    <a:p>
                      <a:pPr marL="120650" marR="34925" lvl="0" indent="-12065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a:t>
                      </a:r>
                      <a:r>
                        <a:rPr kumimoji="1" lang="ja-JP" altLang="en-US"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休職に関する誓約書</a:t>
                      </a:r>
                      <a:r>
                        <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a:t>
                      </a:r>
                    </a:p>
                    <a:p>
                      <a:pPr marL="120650" marR="34925" lvl="0" indent="-12065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　休職期間中の遵守事項を記載し、本人と休職に関する誓約書の取り交わしを行います。遵守事項のポイントを下記に記載します。</a:t>
                      </a:r>
                      <a:endPar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endParaRPr>
                    </a:p>
                    <a:p>
                      <a:pPr marL="120650" marR="34925" lvl="0" indent="-120650" algn="l"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endParaRPr>
                    </a:p>
                    <a:p>
                      <a:pPr marL="120650" marR="34925" lvl="0" indent="-12065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・社会保険料の扱いについて</a:t>
                      </a:r>
                      <a:endPar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endParaRPr>
                    </a:p>
                    <a:p>
                      <a:pPr marL="120650" marR="34925" lvl="0" indent="-12065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　→休職期間中も健康保険に加入している社員の場合は、社会保険料が発生します。毎月本人から保険料を振り込んでもらうのか、または復帰後にまとめて徴収するのかご相談下さい。</a:t>
                      </a:r>
                      <a:endPar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endParaRPr>
                    </a:p>
                    <a:p>
                      <a:pPr marL="120650" marR="34925" lvl="0" indent="-120650" algn="l"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endParaRPr>
                    </a:p>
                    <a:p>
                      <a:pPr marL="120650" marR="34925" lvl="0" indent="-12065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・会社との連絡方法</a:t>
                      </a:r>
                      <a:endPar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endParaRPr>
                    </a:p>
                    <a:p>
                      <a:pPr marL="120650" marR="34925" lvl="0" indent="-12065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　→定期的に主治医による診察結果および、現状報告をしてもらうために、連絡先や連絡方法の確認をしておく必要があります。入院などで本人と連絡がとりずらい場合は、親族にも連絡可能かどうかを確認しておきます。</a:t>
                      </a:r>
                      <a:endPar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endParaRPr>
                    </a:p>
                    <a:p>
                      <a:pPr marL="120650" marR="34925" lvl="0" indent="-120650" algn="l"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endParaRPr>
                    </a:p>
                    <a:p>
                      <a:pPr marL="120650" marR="34925" lvl="0" indent="-12065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・休職時の制限および禁止事項</a:t>
                      </a:r>
                      <a:endPar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endParaRPr>
                    </a:p>
                    <a:p>
                      <a:pPr marL="120650" marR="34925" lvl="0" indent="-12065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→休職期間は仕事が無いので、以前と同じような日常生活を行えるようになります。その場合、休職期間中に旅行に行ったり、遊んでいる写真を</a:t>
                      </a:r>
                      <a:r>
                        <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SNS</a:t>
                      </a:r>
                      <a:r>
                        <a:rPr kumimoji="1" lang="ja-JP" altLang="en-US"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にアップしたりするケースもあります。それが原因で社内の雰囲気が悪くなる可能性があります。</a:t>
                      </a:r>
                      <a:endPar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endParaRPr>
                    </a:p>
                    <a:p>
                      <a:pPr marL="120650" marR="34925" lvl="0" indent="-12065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　　このようなケースに備えて、休職期間中は、治療を最優先とし、取引先や同僚社員に誤解を与える行動をとらないことを遵守してもらいます。</a:t>
                      </a:r>
                      <a:endPar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endParaRPr>
                    </a:p>
                    <a:p>
                      <a:pPr marL="120650" marR="34925" lvl="0" indent="-120650" algn="l"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endParaRPr>
                    </a:p>
                    <a:p>
                      <a:pPr marL="120650" marR="34925" lvl="0" indent="-12065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a:t>
                      </a:r>
                      <a:r>
                        <a:rPr kumimoji="1" lang="ja-JP" altLang="en-US"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休職命令書</a:t>
                      </a:r>
                      <a:r>
                        <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a:t>
                      </a:r>
                    </a:p>
                    <a:p>
                      <a:pPr marL="120650" marR="34925" lvl="0" indent="-12065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　上記の復職願や誓約書の取り交わし後、決まった事項のまとめを記載した「命令書」を本人に通知します。</a:t>
                      </a:r>
                      <a:endPar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endParaRPr>
                    </a:p>
                    <a:p>
                      <a:pPr marL="120650" marR="34925" lvl="0" indent="-120650" algn="l"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endParaRPr>
                    </a:p>
                    <a:p>
                      <a:pPr marL="120650" marR="34925" lvl="0" indent="-120650" algn="l" defTabSz="914400" rtl="0" eaLnBrk="1" fontAlgn="auto" latinLnBrk="0" hangingPunct="1">
                        <a:lnSpc>
                          <a:spcPct val="100000"/>
                        </a:lnSpc>
                        <a:spcBef>
                          <a:spcPts val="0"/>
                        </a:spcBef>
                        <a:spcAft>
                          <a:spcPts val="0"/>
                        </a:spcAft>
                        <a:buClrTx/>
                        <a:buSzTx/>
                        <a:buFontTx/>
                        <a:buNone/>
                        <a:tabLst/>
                        <a:defRPr/>
                      </a:pPr>
                      <a:r>
                        <a:rPr lang="en-US" altLang="ja-JP" sz="1100" b="1" kern="100" dirty="0" smtClean="0">
                          <a:solidFill>
                            <a:schemeClr val="tx1"/>
                          </a:solidFill>
                          <a:effectLst/>
                          <a:highlight>
                            <a:srgbClr val="FFFF00"/>
                          </a:highlight>
                          <a:latin typeface="HG丸ｺﾞｼｯｸM-PRO" panose="020F0600000000000000" pitchFamily="50" charset="-128"/>
                          <a:ea typeface="HG丸ｺﾞｼｯｸM-PRO" panose="020F0600000000000000" pitchFamily="50" charset="-128"/>
                          <a:cs typeface="Times New Roman"/>
                        </a:rPr>
                        <a:t>Q6</a:t>
                      </a:r>
                      <a:r>
                        <a:rPr lang="ja-JP" altLang="en-US" sz="1100" b="1" kern="100" dirty="0" smtClean="0">
                          <a:solidFill>
                            <a:schemeClr val="tx1"/>
                          </a:solidFill>
                          <a:effectLst/>
                          <a:highlight>
                            <a:srgbClr val="FFFF00"/>
                          </a:highlight>
                          <a:latin typeface="HG丸ｺﾞｼｯｸM-PRO" panose="020F0600000000000000" pitchFamily="50" charset="-128"/>
                          <a:ea typeface="HG丸ｺﾞｼｯｸM-PRO" panose="020F0600000000000000" pitchFamily="50" charset="-128"/>
                          <a:cs typeface="Times New Roman"/>
                        </a:rPr>
                        <a:t>本人から復職の申出があった時、注意することはありますか。</a:t>
                      </a:r>
                      <a:endPar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endParaRPr>
                    </a:p>
                    <a:p>
                      <a:pPr marL="120650" marR="34925" lvl="0" indent="-12065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A6</a:t>
                      </a:r>
                      <a:r>
                        <a:rPr kumimoji="1" lang="ja-JP" altLang="en-US"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　まずは、復職が可能かどうかの医師の判断および本人の意思を確認する必要があります。「誰が、何を基準に、復職可能と判断するのか」を社内で決めておくことをお勧めします。</a:t>
                      </a:r>
                      <a:endPar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endParaRPr>
                    </a:p>
                    <a:p>
                      <a:pPr marL="120650" marR="34925" lvl="0" indent="-12065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　　また、復職後に以前と同様の業務を行えるのか確認し、場合によっては業務内容の変更や再発の疑いがある際に面談を行うなどの対策が必要です。</a:t>
                      </a:r>
                      <a:endPar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endParaRPr>
                    </a:p>
                    <a:p>
                      <a:pPr marL="120650" marR="34925" lvl="0" indent="-120650" algn="l"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endParaRPr>
                    </a:p>
                    <a:p>
                      <a:pPr marL="120650" marR="34925" lvl="0" indent="-12065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rPr>
                        <a:t>　　休職期間は労務トラブルになりやすいため、就業規則の整備は必須事項になります。</a:t>
                      </a:r>
                      <a:endParaRPr lang="en-US" altLang="ja-JP" sz="1100" b="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marL="120650" marR="34925" lvl="0" indent="-120650" algn="l" defTabSz="914400" rtl="0" eaLnBrk="1" fontAlgn="auto" latinLnBrk="0" hangingPunct="1">
                        <a:lnSpc>
                          <a:spcPct val="100000"/>
                        </a:lnSpc>
                        <a:spcBef>
                          <a:spcPts val="0"/>
                        </a:spcBef>
                        <a:spcAft>
                          <a:spcPts val="0"/>
                        </a:spcAft>
                        <a:buClrTx/>
                        <a:buSzTx/>
                        <a:buFontTx/>
                        <a:buNone/>
                        <a:tabLst/>
                        <a:defRPr/>
                      </a:pPr>
                      <a:endParaRPr lang="en-US" altLang="ja-JP" sz="1100" b="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marL="180975" marR="34925" lvl="0" indent="-180975" algn="l" defTabSz="914400" rtl="0" eaLnBrk="1" fontAlgn="auto" latinLnBrk="0" hangingPunct="1">
                        <a:lnSpc>
                          <a:spcPct val="100000"/>
                        </a:lnSpc>
                        <a:spcBef>
                          <a:spcPts val="0"/>
                        </a:spcBef>
                        <a:spcAft>
                          <a:spcPts val="0"/>
                        </a:spcAft>
                        <a:buClrTx/>
                        <a:buSzTx/>
                        <a:buFontTx/>
                        <a:buNone/>
                        <a:tabLst/>
                        <a:defRPr/>
                      </a:pPr>
                      <a:r>
                        <a:rPr lang="ja-JP" altLang="en-US" sz="1100" b="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休職に関してお困り事がございましたら、是非ご相談下さい。</a:t>
                      </a:r>
                      <a:endParaRPr lang="en-US" altLang="ja-JP" sz="1100" b="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txBody>
                  <a:tcPr marL="50803" marR="50803" marT="50803" marB="50803">
                    <a:solidFill>
                      <a:schemeClr val="bg1"/>
                    </a:solidFill>
                  </a:tcPr>
                </a:tc>
                <a:extLst>
                  <a:ext uri="{0D108BD9-81ED-4DB2-BD59-A6C34878D82A}">
                    <a16:rowId xmlns="" xmlns:a16="http://schemas.microsoft.com/office/drawing/2014/main" val="10002"/>
                  </a:ext>
                </a:extLst>
              </a:tr>
            </a:tbl>
          </a:graphicData>
        </a:graphic>
      </p:graphicFrame>
      <p:sp>
        <p:nvSpPr>
          <p:cNvPr id="14" name="WordArt 81"/>
          <p:cNvSpPr>
            <a:spLocks noChangeArrowheads="1" noChangeShapeType="1" noTextEdit="1"/>
          </p:cNvSpPr>
          <p:nvPr/>
        </p:nvSpPr>
        <p:spPr bwMode="auto">
          <a:xfrm>
            <a:off x="1791197" y="327039"/>
            <a:ext cx="3861642" cy="483157"/>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numCol="1" fromWordArt="1">
            <a:prstTxWarp prst="textPlain">
              <a:avLst>
                <a:gd name="adj" fmla="val 50000"/>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buNone/>
            </a:pPr>
            <a:r>
              <a:rPr lang="ja-JP" altLang="en-US" sz="3600" b="1" kern="10" spc="0" dirty="0" smtClean="0">
                <a:ln>
                  <a:noFill/>
                </a:ln>
                <a:gradFill rotWithShape="1">
                  <a:gsLst>
                    <a:gs pos="0">
                      <a:srgbClr val="01287F">
                        <a:gamma/>
                        <a:tint val="69804"/>
                        <a:invGamma/>
                      </a:srgbClr>
                    </a:gs>
                    <a:gs pos="100000">
                      <a:srgbClr val="01287F"/>
                    </a:gs>
                  </a:gsLst>
                  <a:lin ang="5400000" scaled="1"/>
                </a:gradFill>
                <a:effectLst>
                  <a:outerShdw dist="45791" dir="2021404" algn="ctr" rotWithShape="0">
                    <a:srgbClr val="B2B2B2">
                      <a:alpha val="80000"/>
                    </a:srgbClr>
                  </a:outerShdw>
                </a:effectLst>
                <a:latin typeface="HGP明朝B"/>
                <a:ea typeface="HGP明朝B"/>
              </a:rPr>
              <a:t>人事労務</a:t>
            </a:r>
            <a:r>
              <a:rPr lang="en-US" altLang="ja-JP" sz="3600" b="1" kern="10" spc="0" dirty="0" smtClean="0">
                <a:ln>
                  <a:noFill/>
                </a:ln>
                <a:gradFill rotWithShape="1">
                  <a:gsLst>
                    <a:gs pos="0">
                      <a:srgbClr val="01287F">
                        <a:gamma/>
                        <a:tint val="69804"/>
                        <a:invGamma/>
                      </a:srgbClr>
                    </a:gs>
                    <a:gs pos="100000">
                      <a:srgbClr val="01287F"/>
                    </a:gs>
                  </a:gsLst>
                  <a:lin ang="5400000" scaled="1"/>
                </a:gradFill>
                <a:effectLst>
                  <a:outerShdw dist="45791" dir="2021404" algn="ctr" rotWithShape="0">
                    <a:srgbClr val="B2B2B2">
                      <a:alpha val="80000"/>
                    </a:srgbClr>
                  </a:outerShdw>
                </a:effectLst>
                <a:latin typeface="HGP明朝B"/>
                <a:ea typeface="HGP明朝B"/>
              </a:rPr>
              <a:t> </a:t>
            </a:r>
            <a:r>
              <a:rPr lang="en-US" altLang="ja-JP" sz="3600" b="1" kern="10" spc="0" dirty="0">
                <a:ln>
                  <a:noFill/>
                </a:ln>
                <a:gradFill rotWithShape="1">
                  <a:gsLst>
                    <a:gs pos="0">
                      <a:srgbClr val="01287F">
                        <a:gamma/>
                        <a:tint val="69804"/>
                        <a:invGamma/>
                      </a:srgbClr>
                    </a:gs>
                    <a:gs pos="100000">
                      <a:srgbClr val="01287F"/>
                    </a:gs>
                  </a:gsLst>
                  <a:lin ang="5400000" scaled="1"/>
                </a:gradFill>
                <a:effectLst>
                  <a:outerShdw dist="45791" dir="2021404" algn="ctr" rotWithShape="0">
                    <a:srgbClr val="B2B2B2">
                      <a:alpha val="80000"/>
                    </a:srgbClr>
                  </a:outerShdw>
                </a:effectLst>
                <a:latin typeface="HGP明朝B"/>
                <a:ea typeface="HGP明朝B"/>
              </a:rPr>
              <a:t>NEWS</a:t>
            </a:r>
          </a:p>
        </p:txBody>
      </p:sp>
      <p:sp>
        <p:nvSpPr>
          <p:cNvPr id="15" name="正方形/長方形 14"/>
          <p:cNvSpPr/>
          <p:nvPr/>
        </p:nvSpPr>
        <p:spPr>
          <a:xfrm>
            <a:off x="5868863" y="579364"/>
            <a:ext cx="1097830" cy="230832"/>
          </a:xfrm>
          <a:prstGeom prst="rect">
            <a:avLst/>
          </a:prstGeom>
        </p:spPr>
        <p:txBody>
          <a:bodyPr wrap="square">
            <a:spAutoFit/>
          </a:bodyPr>
          <a:lstStyle/>
          <a:p>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令和元年 </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月発行</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20050653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エッセンシャル">
  <a:themeElements>
    <a:clrScheme name="クール">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エッセンシャル">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エッセンシャル">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10234</TotalTime>
  <Words>36</Words>
  <Application>Microsoft Office PowerPoint</Application>
  <PresentationFormat>ユーザー設定</PresentationFormat>
  <Paragraphs>50</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HGP明朝B</vt:lpstr>
      <vt:lpstr>HG丸ｺﾞｼｯｸM-PRO</vt:lpstr>
      <vt:lpstr>ＭＳ Ｐゴシック</vt:lpstr>
      <vt:lpstr>メイリオ</vt:lpstr>
      <vt:lpstr>Arial</vt:lpstr>
      <vt:lpstr>Arial Black</vt:lpstr>
      <vt:lpstr>Calibri</vt:lpstr>
      <vt:lpstr>Times New Roman</vt:lpstr>
      <vt:lpstr>エッセンシャル</vt:lpstr>
      <vt:lpstr>PowerPoint プレゼンテーション</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MK jinji info</dc:title>
  <dc:creator>mtakai</dc:creator>
  <cp:lastModifiedBy>US4</cp:lastModifiedBy>
  <cp:revision>725</cp:revision>
  <cp:lastPrinted>2019-06-11T09:15:37Z</cp:lastPrinted>
  <dcterms:created xsi:type="dcterms:W3CDTF">2016-11-18T10:19:33Z</dcterms:created>
  <dcterms:modified xsi:type="dcterms:W3CDTF">2019-07-23T01:03:44Z</dcterms:modified>
</cp:coreProperties>
</file>